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XB Niloofar" charset="1" panose="02000503080000020003"/>
      <p:regular r:id="rId16"/>
    </p:embeddedFont>
    <p:embeddedFont>
      <p:font typeface="Helios" charset="1" panose="020B0504020202020204"/>
      <p:regular r:id="rId17"/>
    </p:embeddedFont>
    <p:embeddedFont>
      <p:font typeface="Klein Bold" charset="1" panose="02000503060000020004"/>
      <p:regular r:id="rId18"/>
    </p:embeddedFont>
    <p:embeddedFont>
      <p:font typeface="Helios Bold" charset="1" panose="020B07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https://www.kaggle.com/datasets/fahdseddik/arabic-company-reviews" TargetMode="External" Type="http://schemas.openxmlformats.org/officeDocument/2006/relationships/hyperlink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jpeg" Type="http://schemas.openxmlformats.org/officeDocument/2006/relationships/image"/><Relationship Id="rId8" Target="../media/image2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3.jpeg" Type="http://schemas.openxmlformats.org/officeDocument/2006/relationships/image"/><Relationship Id="rId5" Target="../media/VAGqTWNGNjQ.mp4" Type="http://schemas.openxmlformats.org/officeDocument/2006/relationships/video"/><Relationship Id="rId6" Target="../media/VAGqTWNGNjQ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181575"/>
            <a:ext cx="4035393" cy="4035393"/>
          </a:xfrm>
          <a:custGeom>
            <a:avLst/>
            <a:gdLst/>
            <a:ahLst/>
            <a:cxnLst/>
            <a:rect r="r" b="b" t="t" l="l"/>
            <a:pathLst>
              <a:path h="4035393" w="4035393">
                <a:moveTo>
                  <a:pt x="0" y="0"/>
                </a:moveTo>
                <a:lnTo>
                  <a:pt x="4035393" y="0"/>
                </a:lnTo>
                <a:lnTo>
                  <a:pt x="4035393" y="4035393"/>
                </a:lnTo>
                <a:lnTo>
                  <a:pt x="0" y="4035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2908271"/>
            <a:ext cx="8115300" cy="4415849"/>
            <a:chOff x="0" y="0"/>
            <a:chExt cx="10820400" cy="588779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10820400" cy="4892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14519"/>
                </a:lnSpc>
              </a:pPr>
              <a:r>
                <a:rPr lang="ar-EG" sz="12099">
                  <a:solidFill>
                    <a:srgbClr val="718BAB"/>
                  </a:solidFill>
                  <a:latin typeface="XB Niloofar"/>
                  <a:ea typeface="XB Niloofar"/>
                  <a:cs typeface="XB Niloofar"/>
                  <a:sym typeface="XB Niloofar"/>
                  <a:rtl val="true"/>
                </a:rPr>
                <a:t>منصة تحليل المشاعر الذكية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148658"/>
              <a:ext cx="10498974" cy="739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619"/>
                </a:lnSpc>
              </a:pPr>
              <a:r>
                <a:rPr lang="en-US" sz="3299">
                  <a:solidFill>
                    <a:srgbClr val="153969"/>
                  </a:solidFill>
                  <a:latin typeface="Helios"/>
                  <a:ea typeface="Helios"/>
                  <a:cs typeface="Helios"/>
                  <a:sym typeface="Helios"/>
                </a:rPr>
                <a:t>....</a:t>
              </a:r>
              <a:r>
                <a:rPr lang="ar-EG" sz="3299">
                  <a:solidFill>
                    <a:srgbClr val="153969"/>
                  </a:solidFill>
                  <a:latin typeface="Helios"/>
                  <a:ea typeface="Helios"/>
                  <a:cs typeface="Helios"/>
                  <a:sym typeface="Helios"/>
                  <a:rtl val="true"/>
                </a:rPr>
                <a:t>نوضح محادثاتك, لنرتقي بتجربة عملائك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5188522" y="3479610"/>
            <a:ext cx="7689019" cy="7689019"/>
          </a:xfrm>
          <a:custGeom>
            <a:avLst/>
            <a:gdLst/>
            <a:ahLst/>
            <a:cxnLst/>
            <a:rect r="r" b="b" t="t" l="l"/>
            <a:pathLst>
              <a:path h="7689019" w="7689019">
                <a:moveTo>
                  <a:pt x="0" y="0"/>
                </a:moveTo>
                <a:lnTo>
                  <a:pt x="7689019" y="0"/>
                </a:lnTo>
                <a:lnTo>
                  <a:pt x="7689019" y="7689019"/>
                </a:lnTo>
                <a:lnTo>
                  <a:pt x="0" y="7689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8041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3413">
            <a:off x="9283310" y="-1489056"/>
            <a:ext cx="13265113" cy="13265113"/>
          </a:xfrm>
          <a:custGeom>
            <a:avLst/>
            <a:gdLst/>
            <a:ahLst/>
            <a:cxnLst/>
            <a:rect r="r" b="b" t="t" l="l"/>
            <a:pathLst>
              <a:path h="13265113" w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36465"/>
            <a:ext cx="6069754" cy="2380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1"/>
              </a:lnSpc>
            </a:pPr>
            <a:r>
              <a:rPr lang="en-US" sz="7278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Ask me </a:t>
            </a:r>
          </a:p>
          <a:p>
            <a:pPr algn="l">
              <a:lnSpc>
                <a:spcPts val="9461"/>
              </a:lnSpc>
            </a:pPr>
            <a:r>
              <a:rPr lang="en-US" b="true" sz="7278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Anything !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67802" y="-695325"/>
            <a:ext cx="12417410" cy="11560608"/>
            <a:chOff x="0" y="0"/>
            <a:chExt cx="6350000" cy="59118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>
                <a:alphaModFix amt="90000"/>
              </a:blip>
              <a:stretch>
                <a:fillRect l="-19842" t="0" r="-19842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048123" y="-2780961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2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89397" y="-2663335"/>
            <a:ext cx="15978794" cy="15978794"/>
          </a:xfrm>
          <a:custGeom>
            <a:avLst/>
            <a:gdLst/>
            <a:ahLst/>
            <a:cxnLst/>
            <a:rect r="r" b="b" t="t" l="l"/>
            <a:pathLst>
              <a:path h="15978794" w="15978794">
                <a:moveTo>
                  <a:pt x="0" y="0"/>
                </a:moveTo>
                <a:lnTo>
                  <a:pt x="15978794" y="0"/>
                </a:lnTo>
                <a:lnTo>
                  <a:pt x="15978794" y="15978795"/>
                </a:lnTo>
                <a:lnTo>
                  <a:pt x="0" y="15978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54883" y="6836106"/>
            <a:ext cx="989117" cy="989117"/>
          </a:xfrm>
          <a:custGeom>
            <a:avLst/>
            <a:gdLst/>
            <a:ahLst/>
            <a:cxnLst/>
            <a:rect r="r" b="b" t="t" l="l"/>
            <a:pathLst>
              <a:path h="989117" w="989117">
                <a:moveTo>
                  <a:pt x="0" y="0"/>
                </a:moveTo>
                <a:lnTo>
                  <a:pt x="989117" y="0"/>
                </a:lnTo>
                <a:lnTo>
                  <a:pt x="989117" y="989117"/>
                </a:lnTo>
                <a:lnTo>
                  <a:pt x="0" y="989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52887" y="5013077"/>
            <a:ext cx="1096805" cy="1096805"/>
          </a:xfrm>
          <a:custGeom>
            <a:avLst/>
            <a:gdLst/>
            <a:ahLst/>
            <a:cxnLst/>
            <a:rect r="r" b="b" t="t" l="l"/>
            <a:pathLst>
              <a:path h="1096805" w="1096805">
                <a:moveTo>
                  <a:pt x="0" y="0"/>
                </a:moveTo>
                <a:lnTo>
                  <a:pt x="1096805" y="0"/>
                </a:lnTo>
                <a:lnTo>
                  <a:pt x="1096805" y="1096805"/>
                </a:lnTo>
                <a:lnTo>
                  <a:pt x="0" y="1096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6157" y="4397231"/>
            <a:ext cx="6250299" cy="2025591"/>
            <a:chOff x="0" y="0"/>
            <a:chExt cx="8333731" cy="270078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8333731" cy="1576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19"/>
                </a:lnSpc>
              </a:pPr>
              <a:r>
                <a:rPr lang="ar-EG" b="true" sz="7399">
                  <a:solidFill>
                    <a:srgbClr val="F4F4F4"/>
                  </a:solidFill>
                  <a:latin typeface="Klein Bold"/>
                  <a:ea typeface="Klein Bold"/>
                  <a:cs typeface="Klein Bold"/>
                  <a:sym typeface="Klein Bold"/>
                  <a:rtl val="true"/>
                </a:rPr>
                <a:t>فريق</a:t>
              </a:r>
              <a:r>
                <a:rPr lang="ar-EG" b="true" sz="7399">
                  <a:solidFill>
                    <a:srgbClr val="F4F4F4"/>
                  </a:solidFill>
                  <a:latin typeface="Klein Bold"/>
                  <a:ea typeface="Klein Bold"/>
                  <a:cs typeface="Klein Bold"/>
                  <a:sym typeface="Klein Bold"/>
                  <a:rtl val="true"/>
                </a:rPr>
                <a:t> التطوير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93186"/>
              <a:ext cx="6899982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90749" y="1396292"/>
            <a:ext cx="3962138" cy="938129"/>
            <a:chOff x="0" y="0"/>
            <a:chExt cx="5282851" cy="125083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5282851" cy="53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Mohammed Qady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62617"/>
              <a:ext cx="5282851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AI Programmer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97085" y="3113382"/>
            <a:ext cx="989117" cy="989117"/>
          </a:xfrm>
          <a:custGeom>
            <a:avLst/>
            <a:gdLst/>
            <a:ahLst/>
            <a:cxnLst/>
            <a:rect r="r" b="b" t="t" l="l"/>
            <a:pathLst>
              <a:path h="989117" w="989117">
                <a:moveTo>
                  <a:pt x="0" y="0"/>
                </a:moveTo>
                <a:lnTo>
                  <a:pt x="989117" y="0"/>
                </a:lnTo>
                <a:lnTo>
                  <a:pt x="989117" y="989117"/>
                </a:lnTo>
                <a:lnTo>
                  <a:pt x="0" y="989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97085" y="1295589"/>
            <a:ext cx="989117" cy="989117"/>
          </a:xfrm>
          <a:custGeom>
            <a:avLst/>
            <a:gdLst/>
            <a:ahLst/>
            <a:cxnLst/>
            <a:rect r="r" b="b" t="t" l="l"/>
            <a:pathLst>
              <a:path h="989117" w="989117">
                <a:moveTo>
                  <a:pt x="0" y="0"/>
                </a:moveTo>
                <a:lnTo>
                  <a:pt x="989117" y="0"/>
                </a:lnTo>
                <a:lnTo>
                  <a:pt x="989117" y="989118"/>
                </a:lnTo>
                <a:lnTo>
                  <a:pt x="0" y="9891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352887" y="3176234"/>
            <a:ext cx="1096805" cy="1096805"/>
          </a:xfrm>
          <a:custGeom>
            <a:avLst/>
            <a:gdLst/>
            <a:ahLst/>
            <a:cxnLst/>
            <a:rect r="r" b="b" t="t" l="l"/>
            <a:pathLst>
              <a:path h="1096805" w="1096805">
                <a:moveTo>
                  <a:pt x="0" y="0"/>
                </a:moveTo>
                <a:lnTo>
                  <a:pt x="1096805" y="0"/>
                </a:lnTo>
                <a:lnTo>
                  <a:pt x="1096805" y="1096806"/>
                </a:lnTo>
                <a:lnTo>
                  <a:pt x="0" y="10968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352887" y="1316954"/>
            <a:ext cx="1096805" cy="1096805"/>
          </a:xfrm>
          <a:custGeom>
            <a:avLst/>
            <a:gdLst/>
            <a:ahLst/>
            <a:cxnLst/>
            <a:rect r="r" b="b" t="t" l="l"/>
            <a:pathLst>
              <a:path h="1096805" w="1096805">
                <a:moveTo>
                  <a:pt x="0" y="0"/>
                </a:moveTo>
                <a:lnTo>
                  <a:pt x="1096805" y="0"/>
                </a:lnTo>
                <a:lnTo>
                  <a:pt x="1096805" y="1096805"/>
                </a:lnTo>
                <a:lnTo>
                  <a:pt x="0" y="1096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047195" y="4933739"/>
            <a:ext cx="1096805" cy="1096805"/>
          </a:xfrm>
          <a:custGeom>
            <a:avLst/>
            <a:gdLst/>
            <a:ahLst/>
            <a:cxnLst/>
            <a:rect r="r" b="b" t="t" l="l"/>
            <a:pathLst>
              <a:path h="1096805" w="1096805">
                <a:moveTo>
                  <a:pt x="0" y="0"/>
                </a:moveTo>
                <a:lnTo>
                  <a:pt x="1096805" y="0"/>
                </a:lnTo>
                <a:lnTo>
                  <a:pt x="1096805" y="1096805"/>
                </a:lnTo>
                <a:lnTo>
                  <a:pt x="0" y="1096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390749" y="3176234"/>
            <a:ext cx="3962138" cy="1852529"/>
            <a:chOff x="0" y="0"/>
            <a:chExt cx="5282851" cy="247003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9050"/>
              <a:ext cx="5282851" cy="53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Wisam Alqam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62617"/>
              <a:ext cx="5282851" cy="180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Front End Developer</a:t>
              </a:r>
            </a:p>
            <a:p>
              <a:pPr algn="l">
                <a:lnSpc>
                  <a:spcPts val="3639"/>
                </a:lnSpc>
              </a:pPr>
            </a:p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90749" y="5013077"/>
            <a:ext cx="3962138" cy="1395329"/>
            <a:chOff x="0" y="0"/>
            <a:chExt cx="5282851" cy="186043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"/>
              <a:ext cx="5282851" cy="53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Fayzah Muhtaseb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62617"/>
              <a:ext cx="5282851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UX Designer</a:t>
              </a:r>
            </a:p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390749" y="6887094"/>
            <a:ext cx="3962138" cy="938129"/>
            <a:chOff x="0" y="0"/>
            <a:chExt cx="5282851" cy="1250839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19050"/>
              <a:ext cx="5282851" cy="53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odeh sbeih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62617"/>
              <a:ext cx="5282851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programmer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754492" y="1396292"/>
            <a:ext cx="3962138" cy="1395329"/>
            <a:chOff x="0" y="0"/>
            <a:chExt cx="5282851" cy="1860439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19050"/>
              <a:ext cx="5282851" cy="53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Nagham Jaradat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662617"/>
              <a:ext cx="5282851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Data Analyst</a:t>
              </a:r>
            </a:p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627268" y="3255572"/>
            <a:ext cx="3962138" cy="938129"/>
            <a:chOff x="0" y="0"/>
            <a:chExt cx="5282851" cy="1250839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19050"/>
              <a:ext cx="5282851" cy="53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Razan K</a:t>
              </a:r>
              <a:r>
                <a:rPr lang="en-US" b="true" sz="26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hammash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662617"/>
              <a:ext cx="5282851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Front End Developer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627268" y="5092415"/>
            <a:ext cx="3962138" cy="938129"/>
            <a:chOff x="0" y="0"/>
            <a:chExt cx="5282851" cy="1250839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19050"/>
              <a:ext cx="5282851" cy="53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Tasneem Mosameh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662617"/>
              <a:ext cx="5282851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AI Programmer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6973977" y="8972977"/>
            <a:ext cx="1314023" cy="1314023"/>
          </a:xfrm>
          <a:custGeom>
            <a:avLst/>
            <a:gdLst/>
            <a:ahLst/>
            <a:cxnLst/>
            <a:rect r="r" b="b" t="t" l="l"/>
            <a:pathLst>
              <a:path h="1314023" w="1314023">
                <a:moveTo>
                  <a:pt x="0" y="0"/>
                </a:moveTo>
                <a:lnTo>
                  <a:pt x="1314023" y="0"/>
                </a:lnTo>
                <a:lnTo>
                  <a:pt x="1314023" y="1314023"/>
                </a:lnTo>
                <a:lnTo>
                  <a:pt x="0" y="131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-7989397" y="-4811582"/>
            <a:ext cx="10842126" cy="10842126"/>
          </a:xfrm>
          <a:custGeom>
            <a:avLst/>
            <a:gdLst/>
            <a:ahLst/>
            <a:cxnLst/>
            <a:rect r="r" b="b" t="t" l="l"/>
            <a:pathLst>
              <a:path h="10842126" w="10842126">
                <a:moveTo>
                  <a:pt x="0" y="0"/>
                </a:moveTo>
                <a:lnTo>
                  <a:pt x="10842125" y="0"/>
                </a:lnTo>
                <a:lnTo>
                  <a:pt x="10842125" y="10842126"/>
                </a:lnTo>
                <a:lnTo>
                  <a:pt x="0" y="10842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098373" y="5561479"/>
            <a:ext cx="10609672" cy="10609672"/>
          </a:xfrm>
          <a:custGeom>
            <a:avLst/>
            <a:gdLst/>
            <a:ahLst/>
            <a:cxnLst/>
            <a:rect r="r" b="b" t="t" l="l"/>
            <a:pathLst>
              <a:path h="10609672" w="10609672">
                <a:moveTo>
                  <a:pt x="0" y="0"/>
                </a:moveTo>
                <a:lnTo>
                  <a:pt x="10609672" y="0"/>
                </a:lnTo>
                <a:lnTo>
                  <a:pt x="10609672" y="10609672"/>
                </a:lnTo>
                <a:lnTo>
                  <a:pt x="0" y="10609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0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18272" y="215303"/>
            <a:ext cx="9856393" cy="9856393"/>
            <a:chOff x="0" y="0"/>
            <a:chExt cx="13141858" cy="13141858"/>
          </a:xfrm>
        </p:grpSpPr>
        <p:sp>
          <p:nvSpPr>
            <p:cNvPr name="Freeform 3" id="3"/>
            <p:cNvSpPr/>
            <p:nvPr/>
          </p:nvSpPr>
          <p:spPr>
            <a:xfrm flipH="false" flipV="false"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11122" y="1311122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95607" y="1977363"/>
            <a:ext cx="7285740" cy="5483860"/>
            <a:chOff x="0" y="0"/>
            <a:chExt cx="9714320" cy="731181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9714320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ar-EG" b="true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  <a:rtl val="true"/>
                </a:rPr>
                <a:t>ما</a:t>
              </a:r>
              <a:r>
                <a:rPr lang="ar-EG" b="true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  <a:rtl val="true"/>
                </a:rPr>
                <a:t> هو </a:t>
              </a:r>
              <a:r>
                <a:rPr lang="ar-EG" b="true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  <a:rtl val="true"/>
                </a:rPr>
                <a:t>تِبيان؟</a:t>
              </a:r>
              <a:r>
                <a:rPr lang="en-US" b="true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108411"/>
              <a:ext cx="8770288" cy="5203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ar-EG" sz="3199">
                  <a:solidFill>
                    <a:srgbClr val="153969"/>
                  </a:solidFill>
                  <a:latin typeface="Helios"/>
                  <a:ea typeface="Helios"/>
                  <a:cs typeface="Helios"/>
                  <a:sym typeface="Helios"/>
                  <a:rtl val="true"/>
                </a:rPr>
                <a:t>منصة ذكاء اصطناعي فلسطينية متخصصة بتحليل مشاعر العملاء في</a:t>
              </a:r>
              <a:r>
                <a:rPr lang="ar-EG" sz="3199" u="none">
                  <a:solidFill>
                    <a:srgbClr val="153969"/>
                  </a:solidFill>
                  <a:latin typeface="Helios"/>
                  <a:ea typeface="Helios"/>
                  <a:cs typeface="Helios"/>
                  <a:sym typeface="Helios"/>
                  <a:rtl val="true"/>
                </a:rPr>
                <a:t> في الرسائل النصية العربية، تهدف إلى كشف الشكاوى والاستياء فورًا لمساعدة المؤسسات على تحسين جودة الخدمة وتجربة العملاء بشكل فعال</a:t>
              </a:r>
              <a:r>
                <a:rPr lang="en-US" sz="3199" u="none">
                  <a:solidFill>
                    <a:srgbClr val="153969"/>
                  </a:solidFill>
                  <a:latin typeface="Helios"/>
                  <a:ea typeface="Helios"/>
                  <a:cs typeface="Helios"/>
                  <a:sym typeface="Helios"/>
                </a:rPr>
                <a:t>.</a:t>
              </a:r>
            </a:p>
            <a:p>
              <a:pPr algn="ctr">
                <a:lnSpc>
                  <a:spcPts val="4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50975" y="6870279"/>
            <a:ext cx="5108325" cy="1721358"/>
            <a:chOff x="0" y="0"/>
            <a:chExt cx="7572791" cy="25518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72791" cy="2551812"/>
            </a:xfrm>
            <a:custGeom>
              <a:avLst/>
              <a:gdLst/>
              <a:ahLst/>
              <a:cxnLst/>
              <a:rect r="r" b="b" t="t" l="l"/>
              <a:pathLst>
                <a:path h="2551812" w="7572791">
                  <a:moveTo>
                    <a:pt x="45466" y="0"/>
                  </a:moveTo>
                  <a:lnTo>
                    <a:pt x="7527325" y="0"/>
                  </a:lnTo>
                  <a:cubicBezTo>
                    <a:pt x="7552435" y="0"/>
                    <a:pt x="7572791" y="20356"/>
                    <a:pt x="7572791" y="45466"/>
                  </a:cubicBezTo>
                  <a:lnTo>
                    <a:pt x="7572791" y="2506346"/>
                  </a:lnTo>
                  <a:cubicBezTo>
                    <a:pt x="7572791" y="2531456"/>
                    <a:pt x="7552435" y="2551812"/>
                    <a:pt x="7527325" y="2551812"/>
                  </a:cubicBezTo>
                  <a:lnTo>
                    <a:pt x="45466" y="2551812"/>
                  </a:lnTo>
                  <a:cubicBezTo>
                    <a:pt x="20356" y="2551812"/>
                    <a:pt x="0" y="2531456"/>
                    <a:pt x="0" y="2506346"/>
                  </a:cubicBezTo>
                  <a:lnTo>
                    <a:pt x="0" y="45466"/>
                  </a:lnTo>
                  <a:cubicBezTo>
                    <a:pt x="0" y="20356"/>
                    <a:pt x="20356" y="0"/>
                    <a:pt x="4546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572791" cy="258991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r">
                <a:lnSpc>
                  <a:spcPts val="2100"/>
                </a:lnSpc>
              </a:pPr>
              <a:r>
                <a:rPr lang="ar-EG" sz="1500">
                  <a:solidFill>
                    <a:srgbClr val="153969"/>
                  </a:solidFill>
                  <a:latin typeface="Helios"/>
                  <a:ea typeface="Helios"/>
                  <a:cs typeface="Helios"/>
                  <a:sym typeface="Helios"/>
                  <a:rtl val="true"/>
                </a:rPr>
                <a:t>اكتشف</a:t>
              </a:r>
              <a:r>
                <a:rPr lang="ar-EG" sz="1500">
                  <a:solidFill>
                    <a:srgbClr val="153969"/>
                  </a:solidFill>
                  <a:latin typeface="Helios"/>
                  <a:ea typeface="Helios"/>
                  <a:cs typeface="Helios"/>
                  <a:sym typeface="Helios"/>
                  <a:rtl val="true"/>
                </a:rPr>
                <a:t> ما يشعر به عملاؤك حقاً من خلال تحليل متقدم للمشاعر باستخدام الذكاء الاصطناعي. احصل على رؤى عميقة لتحسين خدماتك وزيادة رضا العملاء</a:t>
              </a:r>
              <a:r>
                <a:rPr lang="en-US" sz="1500">
                  <a:solidFill>
                    <a:srgbClr val="153969"/>
                  </a:solidFill>
                  <a:latin typeface="Helios"/>
                  <a:ea typeface="Helios"/>
                  <a:cs typeface="Helios"/>
                  <a:sym typeface="Helios"/>
                </a:rPr>
                <a:t>.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8972977"/>
            <a:ext cx="1314023" cy="1314023"/>
          </a:xfrm>
          <a:custGeom>
            <a:avLst/>
            <a:gdLst/>
            <a:ahLst/>
            <a:cxnLst/>
            <a:rect r="r" b="b" t="t" l="l"/>
            <a:pathLst>
              <a:path h="1314023" w="1314023">
                <a:moveTo>
                  <a:pt x="0" y="0"/>
                </a:moveTo>
                <a:lnTo>
                  <a:pt x="1314023" y="0"/>
                </a:lnTo>
                <a:lnTo>
                  <a:pt x="1314023" y="1314023"/>
                </a:lnTo>
                <a:lnTo>
                  <a:pt x="0" y="1314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5785385" y="-5694445"/>
            <a:ext cx="10609672" cy="10609672"/>
          </a:xfrm>
          <a:custGeom>
            <a:avLst/>
            <a:gdLst/>
            <a:ahLst/>
            <a:cxnLst/>
            <a:rect r="r" b="b" t="t" l="l"/>
            <a:pathLst>
              <a:path h="10609672" w="10609672">
                <a:moveTo>
                  <a:pt x="0" y="0"/>
                </a:moveTo>
                <a:lnTo>
                  <a:pt x="10609672" y="0"/>
                </a:lnTo>
                <a:lnTo>
                  <a:pt x="10609672" y="10609672"/>
                </a:lnTo>
                <a:lnTo>
                  <a:pt x="0" y="10609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0262" y="253548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8998" y="6276492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59784" y="5143500"/>
            <a:ext cx="5585113" cy="3705967"/>
            <a:chOff x="0" y="0"/>
            <a:chExt cx="7446817" cy="494129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7446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ar-EG" b="true" sz="37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  <a:rtl val="true"/>
                </a:rPr>
                <a:t>ورؤيتنا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305068"/>
              <a:ext cx="7446817" cy="3636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ar-EG" sz="2599">
                  <a:solidFill>
                    <a:srgbClr val="153969"/>
                  </a:solidFill>
                  <a:latin typeface="Helios"/>
                  <a:ea typeface="Helios"/>
                  <a:cs typeface="Helios"/>
                  <a:sym typeface="Helios"/>
                  <a:rtl val="true"/>
                </a:rPr>
                <a:t>أن نصبح المنصة الرائدة في العالم العربي لرصد وفهم مشاعر العملاء بشكل آلي وفوري، ودعم الشركات في</a:t>
              </a:r>
              <a:r>
                <a:rPr lang="ar-EG" sz="2599" u="none">
                  <a:solidFill>
                    <a:srgbClr val="153969"/>
                  </a:solidFill>
                  <a:latin typeface="Helios"/>
                  <a:ea typeface="Helios"/>
                  <a:cs typeface="Helios"/>
                  <a:sym typeface="Helios"/>
                  <a:rtl val="true"/>
                </a:rPr>
                <a:t> بناء علاقات أقوى مع عملائها من خلال تجربة تواصل ذكية ومتميزة</a:t>
              </a:r>
              <a:r>
                <a:rPr lang="en-US" sz="2599" u="none">
                  <a:solidFill>
                    <a:srgbClr val="153969"/>
                  </a:solidFill>
                  <a:latin typeface="Helios"/>
                  <a:ea typeface="Helios"/>
                  <a:cs typeface="Helios"/>
                  <a:sym typeface="Helios"/>
                </a:rPr>
                <a:t>.</a:t>
              </a:r>
            </a:p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9411059" cy="10287000"/>
            <a:chOff x="0" y="0"/>
            <a:chExt cx="2478633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786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786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2346105"/>
            <a:ext cx="6746873" cy="4411980"/>
            <a:chOff x="0" y="0"/>
            <a:chExt cx="8995831" cy="588264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8995831" cy="4567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ar-EG" b="true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  <a:rtl val="true"/>
                </a:rPr>
                <a:t>رسالتنا</a:t>
              </a:r>
              <a:r>
                <a:rPr lang="en-US" b="true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</a:t>
              </a:r>
            </a:p>
            <a:p>
              <a:pPr algn="ctr">
                <a:lnSpc>
                  <a:spcPts val="9099"/>
                </a:lnSpc>
              </a:pPr>
              <a:r>
                <a:rPr lang="ar-EG" b="true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  <a:rtl val="true"/>
                </a:rPr>
                <a:t>ورؤيتنا</a:t>
              </a:r>
            </a:p>
            <a:p>
              <a:pPr algn="l">
                <a:lnSpc>
                  <a:spcPts val="9099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175038"/>
              <a:ext cx="7058405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959784" y="1660305"/>
            <a:ext cx="5585113" cy="3248767"/>
            <a:chOff x="0" y="0"/>
            <a:chExt cx="7446817" cy="433169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7446817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ar-EG" b="true" sz="37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  <a:rtl val="true"/>
                </a:rPr>
                <a:t>رسالتنا</a:t>
              </a:r>
              <a:r>
                <a:rPr lang="en-US" b="true" sz="37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305068"/>
              <a:ext cx="7446817" cy="3026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ar-EG" sz="2599">
                  <a:solidFill>
                    <a:srgbClr val="153969"/>
                  </a:solidFill>
                  <a:latin typeface="Helios"/>
                  <a:ea typeface="Helios"/>
                  <a:cs typeface="Helios"/>
                  <a:sym typeface="Helios"/>
                  <a:rtl val="true"/>
                </a:rPr>
                <a:t>تطوير حلول ذكاء اصطناعي مبتكرة لتحليل مشاعر العملاء في الرسائل النصية العربية، تمكين المؤسسات</a:t>
              </a:r>
              <a:r>
                <a:rPr lang="ar-EG" sz="2599" u="none">
                  <a:solidFill>
                    <a:srgbClr val="153969"/>
                  </a:solidFill>
                  <a:latin typeface="Helios"/>
                  <a:ea typeface="Helios"/>
                  <a:cs typeface="Helios"/>
                  <a:sym typeface="Helios"/>
                  <a:rtl val="true"/>
                </a:rPr>
                <a:t> من تحسين جودة الخدمة والتواصل الفعّال مع العملاء</a:t>
              </a:r>
              <a:r>
                <a:rPr lang="en-US" sz="2599" u="none">
                  <a:solidFill>
                    <a:srgbClr val="153969"/>
                  </a:solidFill>
                  <a:latin typeface="Helios"/>
                  <a:ea typeface="Helios"/>
                  <a:cs typeface="Helios"/>
                  <a:sym typeface="Helios"/>
                </a:rPr>
                <a:t>.</a:t>
              </a:r>
            </a:p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0" y="8849467"/>
            <a:ext cx="1314023" cy="1314023"/>
          </a:xfrm>
          <a:custGeom>
            <a:avLst/>
            <a:gdLst/>
            <a:ahLst/>
            <a:cxnLst/>
            <a:rect r="r" b="b" t="t" l="l"/>
            <a:pathLst>
              <a:path h="1314023" w="1314023">
                <a:moveTo>
                  <a:pt x="0" y="0"/>
                </a:moveTo>
                <a:lnTo>
                  <a:pt x="1314023" y="0"/>
                </a:lnTo>
                <a:lnTo>
                  <a:pt x="1314023" y="1314023"/>
                </a:lnTo>
                <a:lnTo>
                  <a:pt x="0" y="1314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3161803" y="4085416"/>
            <a:ext cx="10842126" cy="10842126"/>
          </a:xfrm>
          <a:custGeom>
            <a:avLst/>
            <a:gdLst/>
            <a:ahLst/>
            <a:cxnLst/>
            <a:rect r="r" b="b" t="t" l="l"/>
            <a:pathLst>
              <a:path h="10842126" w="10842126">
                <a:moveTo>
                  <a:pt x="0" y="0"/>
                </a:moveTo>
                <a:lnTo>
                  <a:pt x="10842126" y="0"/>
                </a:lnTo>
                <a:lnTo>
                  <a:pt x="10842126" y="10842125"/>
                </a:lnTo>
                <a:lnTo>
                  <a:pt x="0" y="10842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650" y="-1054860"/>
            <a:ext cx="18609299" cy="3672108"/>
          </a:xfrm>
          <a:custGeom>
            <a:avLst/>
            <a:gdLst/>
            <a:ahLst/>
            <a:cxnLst/>
            <a:rect r="r" b="b" t="t" l="l"/>
            <a:pathLst>
              <a:path h="3672108" w="18609299">
                <a:moveTo>
                  <a:pt x="0" y="0"/>
                </a:moveTo>
                <a:lnTo>
                  <a:pt x="18609300" y="0"/>
                </a:lnTo>
                <a:lnTo>
                  <a:pt x="18609300" y="3672108"/>
                </a:lnTo>
                <a:lnTo>
                  <a:pt x="0" y="3672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84715" r="0" b="0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3" id="3"/>
          <p:cNvGrpSpPr/>
          <p:nvPr/>
        </p:nvGrpSpPr>
        <p:grpSpPr>
          <a:xfrm rot="0">
            <a:off x="5601259" y="781194"/>
            <a:ext cx="12063594" cy="1745637"/>
            <a:chOff x="0" y="0"/>
            <a:chExt cx="16084792" cy="232751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85725"/>
              <a:ext cx="16084792" cy="1445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8710"/>
                </a:lnSpc>
              </a:pPr>
              <a:r>
                <a:rPr lang="ar-EG" b="true" sz="6700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  <a:rtl val="true"/>
                </a:rPr>
                <a:t>منهجية</a:t>
              </a:r>
              <a:r>
                <a:rPr lang="ar-EG" b="true" sz="6700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  <a:rtl val="true"/>
                </a:rPr>
                <a:t> جمع وتحليل البيانات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619915"/>
              <a:ext cx="14521681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169685" y="3226848"/>
            <a:ext cx="1473343" cy="1473343"/>
          </a:xfrm>
          <a:custGeom>
            <a:avLst/>
            <a:gdLst/>
            <a:ahLst/>
            <a:cxnLst/>
            <a:rect r="r" b="b" t="t" l="l"/>
            <a:pathLst>
              <a:path h="1473343" w="1473343">
                <a:moveTo>
                  <a:pt x="0" y="0"/>
                </a:moveTo>
                <a:lnTo>
                  <a:pt x="1473343" y="0"/>
                </a:lnTo>
                <a:lnTo>
                  <a:pt x="1473343" y="1473343"/>
                </a:lnTo>
                <a:lnTo>
                  <a:pt x="0" y="1473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301034" y="3358196"/>
            <a:ext cx="1210645" cy="121064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05954" y="105954"/>
              <a:ext cx="600893" cy="600893"/>
            </a:xfrm>
            <a:custGeom>
              <a:avLst/>
              <a:gdLst/>
              <a:ahLst/>
              <a:cxnLst/>
              <a:rect r="r" b="b" t="t" l="l"/>
              <a:pathLst>
                <a:path h="600893" w="600893">
                  <a:moveTo>
                    <a:pt x="481320" y="74920"/>
                  </a:moveTo>
                  <a:lnTo>
                    <a:pt x="525972" y="119572"/>
                  </a:lnTo>
                  <a:cubicBezTo>
                    <a:pt x="573943" y="167543"/>
                    <a:pt x="600892" y="232605"/>
                    <a:pt x="600892" y="300446"/>
                  </a:cubicBezTo>
                  <a:cubicBezTo>
                    <a:pt x="600892" y="368287"/>
                    <a:pt x="573943" y="433349"/>
                    <a:pt x="525972" y="481320"/>
                  </a:cubicBezTo>
                  <a:lnTo>
                    <a:pt x="481320" y="525972"/>
                  </a:lnTo>
                  <a:cubicBezTo>
                    <a:pt x="433349" y="573943"/>
                    <a:pt x="368287" y="600892"/>
                    <a:pt x="300446" y="600892"/>
                  </a:cubicBezTo>
                  <a:cubicBezTo>
                    <a:pt x="232605" y="600892"/>
                    <a:pt x="167543" y="573943"/>
                    <a:pt x="119572" y="525972"/>
                  </a:cubicBezTo>
                  <a:lnTo>
                    <a:pt x="74920" y="481320"/>
                  </a:lnTo>
                  <a:cubicBezTo>
                    <a:pt x="26949" y="433349"/>
                    <a:pt x="0" y="368287"/>
                    <a:pt x="0" y="300446"/>
                  </a:cubicBezTo>
                  <a:cubicBezTo>
                    <a:pt x="0" y="232605"/>
                    <a:pt x="26949" y="167543"/>
                    <a:pt x="74920" y="119572"/>
                  </a:cubicBezTo>
                  <a:lnTo>
                    <a:pt x="119572" y="74920"/>
                  </a:lnTo>
                  <a:cubicBezTo>
                    <a:pt x="167543" y="26949"/>
                    <a:pt x="232605" y="0"/>
                    <a:pt x="300446" y="0"/>
                  </a:cubicBezTo>
                  <a:cubicBezTo>
                    <a:pt x="368287" y="0"/>
                    <a:pt x="433349" y="26949"/>
                    <a:pt x="481320" y="74920"/>
                  </a:cubicBezTo>
                  <a:close/>
                </a:path>
              </a:pathLst>
            </a:custGeom>
            <a:solidFill>
              <a:srgbClr val="2F4F7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4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69685" y="5309791"/>
            <a:ext cx="1473343" cy="1473343"/>
          </a:xfrm>
          <a:custGeom>
            <a:avLst/>
            <a:gdLst/>
            <a:ahLst/>
            <a:cxnLst/>
            <a:rect r="r" b="b" t="t" l="l"/>
            <a:pathLst>
              <a:path h="1473343" w="1473343">
                <a:moveTo>
                  <a:pt x="0" y="0"/>
                </a:moveTo>
                <a:lnTo>
                  <a:pt x="1473343" y="0"/>
                </a:lnTo>
                <a:lnTo>
                  <a:pt x="1473343" y="1473343"/>
                </a:lnTo>
                <a:lnTo>
                  <a:pt x="0" y="1473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301034" y="5441139"/>
            <a:ext cx="1210645" cy="121064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05954" y="105954"/>
              <a:ext cx="600893" cy="600893"/>
            </a:xfrm>
            <a:custGeom>
              <a:avLst/>
              <a:gdLst/>
              <a:ahLst/>
              <a:cxnLst/>
              <a:rect r="r" b="b" t="t" l="l"/>
              <a:pathLst>
                <a:path h="600893" w="600893">
                  <a:moveTo>
                    <a:pt x="481320" y="74920"/>
                  </a:moveTo>
                  <a:lnTo>
                    <a:pt x="525972" y="119572"/>
                  </a:lnTo>
                  <a:cubicBezTo>
                    <a:pt x="573943" y="167543"/>
                    <a:pt x="600892" y="232605"/>
                    <a:pt x="600892" y="300446"/>
                  </a:cubicBezTo>
                  <a:cubicBezTo>
                    <a:pt x="600892" y="368287"/>
                    <a:pt x="573943" y="433349"/>
                    <a:pt x="525972" y="481320"/>
                  </a:cubicBezTo>
                  <a:lnTo>
                    <a:pt x="481320" y="525972"/>
                  </a:lnTo>
                  <a:cubicBezTo>
                    <a:pt x="433349" y="573943"/>
                    <a:pt x="368287" y="600892"/>
                    <a:pt x="300446" y="600892"/>
                  </a:cubicBezTo>
                  <a:cubicBezTo>
                    <a:pt x="232605" y="600892"/>
                    <a:pt x="167543" y="573943"/>
                    <a:pt x="119572" y="525972"/>
                  </a:cubicBezTo>
                  <a:lnTo>
                    <a:pt x="74920" y="481320"/>
                  </a:lnTo>
                  <a:cubicBezTo>
                    <a:pt x="26949" y="433349"/>
                    <a:pt x="0" y="368287"/>
                    <a:pt x="0" y="300446"/>
                  </a:cubicBezTo>
                  <a:cubicBezTo>
                    <a:pt x="0" y="232605"/>
                    <a:pt x="26949" y="167543"/>
                    <a:pt x="74920" y="119572"/>
                  </a:cubicBezTo>
                  <a:lnTo>
                    <a:pt x="119572" y="74920"/>
                  </a:lnTo>
                  <a:cubicBezTo>
                    <a:pt x="167543" y="26949"/>
                    <a:pt x="232605" y="0"/>
                    <a:pt x="300446" y="0"/>
                  </a:cubicBezTo>
                  <a:cubicBezTo>
                    <a:pt x="368287" y="0"/>
                    <a:pt x="433349" y="26949"/>
                    <a:pt x="481320" y="74920"/>
                  </a:cubicBezTo>
                  <a:close/>
                </a:path>
              </a:pathLst>
            </a:custGeom>
            <a:solidFill>
              <a:srgbClr val="2F4F7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5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785957" y="3227004"/>
            <a:ext cx="1473343" cy="1473343"/>
          </a:xfrm>
          <a:custGeom>
            <a:avLst/>
            <a:gdLst/>
            <a:ahLst/>
            <a:cxnLst/>
            <a:rect r="r" b="b" t="t" l="l"/>
            <a:pathLst>
              <a:path h="1473343" w="1473343">
                <a:moveTo>
                  <a:pt x="0" y="0"/>
                </a:moveTo>
                <a:lnTo>
                  <a:pt x="1473343" y="0"/>
                </a:lnTo>
                <a:lnTo>
                  <a:pt x="1473343" y="1473343"/>
                </a:lnTo>
                <a:lnTo>
                  <a:pt x="0" y="1473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5917306" y="3358353"/>
            <a:ext cx="1210645" cy="121064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05954" y="105954"/>
              <a:ext cx="600893" cy="600893"/>
            </a:xfrm>
            <a:custGeom>
              <a:avLst/>
              <a:gdLst/>
              <a:ahLst/>
              <a:cxnLst/>
              <a:rect r="r" b="b" t="t" l="l"/>
              <a:pathLst>
                <a:path h="600893" w="600893">
                  <a:moveTo>
                    <a:pt x="481320" y="74920"/>
                  </a:moveTo>
                  <a:lnTo>
                    <a:pt x="525972" y="119572"/>
                  </a:lnTo>
                  <a:cubicBezTo>
                    <a:pt x="573943" y="167543"/>
                    <a:pt x="600892" y="232605"/>
                    <a:pt x="600892" y="300446"/>
                  </a:cubicBezTo>
                  <a:cubicBezTo>
                    <a:pt x="600892" y="368287"/>
                    <a:pt x="573943" y="433349"/>
                    <a:pt x="525972" y="481320"/>
                  </a:cubicBezTo>
                  <a:lnTo>
                    <a:pt x="481320" y="525972"/>
                  </a:lnTo>
                  <a:cubicBezTo>
                    <a:pt x="433349" y="573943"/>
                    <a:pt x="368287" y="600892"/>
                    <a:pt x="300446" y="600892"/>
                  </a:cubicBezTo>
                  <a:cubicBezTo>
                    <a:pt x="232605" y="600892"/>
                    <a:pt x="167543" y="573943"/>
                    <a:pt x="119572" y="525972"/>
                  </a:cubicBezTo>
                  <a:lnTo>
                    <a:pt x="74920" y="481320"/>
                  </a:lnTo>
                  <a:cubicBezTo>
                    <a:pt x="26949" y="433349"/>
                    <a:pt x="0" y="368287"/>
                    <a:pt x="0" y="300446"/>
                  </a:cubicBezTo>
                  <a:cubicBezTo>
                    <a:pt x="0" y="232605"/>
                    <a:pt x="26949" y="167543"/>
                    <a:pt x="74920" y="119572"/>
                  </a:cubicBezTo>
                  <a:lnTo>
                    <a:pt x="119572" y="74920"/>
                  </a:lnTo>
                  <a:cubicBezTo>
                    <a:pt x="167543" y="26949"/>
                    <a:pt x="232605" y="0"/>
                    <a:pt x="300446" y="0"/>
                  </a:cubicBezTo>
                  <a:cubicBezTo>
                    <a:pt x="368287" y="0"/>
                    <a:pt x="433349" y="26949"/>
                    <a:pt x="481320" y="74920"/>
                  </a:cubicBezTo>
                  <a:close/>
                </a:path>
              </a:pathLst>
            </a:custGeom>
            <a:solidFill>
              <a:srgbClr val="2F4F7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1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169685" y="7449884"/>
            <a:ext cx="1473343" cy="1473343"/>
          </a:xfrm>
          <a:custGeom>
            <a:avLst/>
            <a:gdLst/>
            <a:ahLst/>
            <a:cxnLst/>
            <a:rect r="r" b="b" t="t" l="l"/>
            <a:pathLst>
              <a:path h="1473343" w="1473343">
                <a:moveTo>
                  <a:pt x="0" y="0"/>
                </a:moveTo>
                <a:lnTo>
                  <a:pt x="1473343" y="0"/>
                </a:lnTo>
                <a:lnTo>
                  <a:pt x="1473343" y="1473343"/>
                </a:lnTo>
                <a:lnTo>
                  <a:pt x="0" y="1473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8301034" y="7581233"/>
            <a:ext cx="1210645" cy="12106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05954" y="105954"/>
              <a:ext cx="600893" cy="600893"/>
            </a:xfrm>
            <a:custGeom>
              <a:avLst/>
              <a:gdLst/>
              <a:ahLst/>
              <a:cxnLst/>
              <a:rect r="r" b="b" t="t" l="l"/>
              <a:pathLst>
                <a:path h="600893" w="600893">
                  <a:moveTo>
                    <a:pt x="481320" y="74920"/>
                  </a:moveTo>
                  <a:lnTo>
                    <a:pt x="525972" y="119572"/>
                  </a:lnTo>
                  <a:cubicBezTo>
                    <a:pt x="573943" y="167543"/>
                    <a:pt x="600892" y="232605"/>
                    <a:pt x="600892" y="300446"/>
                  </a:cubicBezTo>
                  <a:cubicBezTo>
                    <a:pt x="600892" y="368287"/>
                    <a:pt x="573943" y="433349"/>
                    <a:pt x="525972" y="481320"/>
                  </a:cubicBezTo>
                  <a:lnTo>
                    <a:pt x="481320" y="525972"/>
                  </a:lnTo>
                  <a:cubicBezTo>
                    <a:pt x="433349" y="573943"/>
                    <a:pt x="368287" y="600892"/>
                    <a:pt x="300446" y="600892"/>
                  </a:cubicBezTo>
                  <a:cubicBezTo>
                    <a:pt x="232605" y="600892"/>
                    <a:pt x="167543" y="573943"/>
                    <a:pt x="119572" y="525972"/>
                  </a:cubicBezTo>
                  <a:lnTo>
                    <a:pt x="74920" y="481320"/>
                  </a:lnTo>
                  <a:cubicBezTo>
                    <a:pt x="26949" y="433349"/>
                    <a:pt x="0" y="368287"/>
                    <a:pt x="0" y="300446"/>
                  </a:cubicBezTo>
                  <a:cubicBezTo>
                    <a:pt x="0" y="232605"/>
                    <a:pt x="26949" y="167543"/>
                    <a:pt x="74920" y="119572"/>
                  </a:cubicBezTo>
                  <a:lnTo>
                    <a:pt x="119572" y="74920"/>
                  </a:lnTo>
                  <a:cubicBezTo>
                    <a:pt x="167543" y="26949"/>
                    <a:pt x="232605" y="0"/>
                    <a:pt x="300446" y="0"/>
                  </a:cubicBezTo>
                  <a:cubicBezTo>
                    <a:pt x="368287" y="0"/>
                    <a:pt x="433349" y="26949"/>
                    <a:pt x="481320" y="74920"/>
                  </a:cubicBezTo>
                  <a:close/>
                </a:path>
              </a:pathLst>
            </a:custGeom>
            <a:solidFill>
              <a:srgbClr val="2F4F7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6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785957" y="5309791"/>
            <a:ext cx="1473343" cy="1473343"/>
          </a:xfrm>
          <a:custGeom>
            <a:avLst/>
            <a:gdLst/>
            <a:ahLst/>
            <a:cxnLst/>
            <a:rect r="r" b="b" t="t" l="l"/>
            <a:pathLst>
              <a:path h="1473343" w="1473343">
                <a:moveTo>
                  <a:pt x="0" y="0"/>
                </a:moveTo>
                <a:lnTo>
                  <a:pt x="1473343" y="0"/>
                </a:lnTo>
                <a:lnTo>
                  <a:pt x="1473343" y="1473343"/>
                </a:lnTo>
                <a:lnTo>
                  <a:pt x="0" y="1473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5917306" y="5441139"/>
            <a:ext cx="1210645" cy="121064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05954" y="105954"/>
              <a:ext cx="600893" cy="600893"/>
            </a:xfrm>
            <a:custGeom>
              <a:avLst/>
              <a:gdLst/>
              <a:ahLst/>
              <a:cxnLst/>
              <a:rect r="r" b="b" t="t" l="l"/>
              <a:pathLst>
                <a:path h="600893" w="600893">
                  <a:moveTo>
                    <a:pt x="481320" y="74920"/>
                  </a:moveTo>
                  <a:lnTo>
                    <a:pt x="525972" y="119572"/>
                  </a:lnTo>
                  <a:cubicBezTo>
                    <a:pt x="573943" y="167543"/>
                    <a:pt x="600892" y="232605"/>
                    <a:pt x="600892" y="300446"/>
                  </a:cubicBezTo>
                  <a:cubicBezTo>
                    <a:pt x="600892" y="368287"/>
                    <a:pt x="573943" y="433349"/>
                    <a:pt x="525972" y="481320"/>
                  </a:cubicBezTo>
                  <a:lnTo>
                    <a:pt x="481320" y="525972"/>
                  </a:lnTo>
                  <a:cubicBezTo>
                    <a:pt x="433349" y="573943"/>
                    <a:pt x="368287" y="600892"/>
                    <a:pt x="300446" y="600892"/>
                  </a:cubicBezTo>
                  <a:cubicBezTo>
                    <a:pt x="232605" y="600892"/>
                    <a:pt x="167543" y="573943"/>
                    <a:pt x="119572" y="525972"/>
                  </a:cubicBezTo>
                  <a:lnTo>
                    <a:pt x="74920" y="481320"/>
                  </a:lnTo>
                  <a:cubicBezTo>
                    <a:pt x="26949" y="433349"/>
                    <a:pt x="0" y="368287"/>
                    <a:pt x="0" y="300446"/>
                  </a:cubicBezTo>
                  <a:cubicBezTo>
                    <a:pt x="0" y="232605"/>
                    <a:pt x="26949" y="167543"/>
                    <a:pt x="74920" y="119572"/>
                  </a:cubicBezTo>
                  <a:lnTo>
                    <a:pt x="119572" y="74920"/>
                  </a:lnTo>
                  <a:cubicBezTo>
                    <a:pt x="167543" y="26949"/>
                    <a:pt x="232605" y="0"/>
                    <a:pt x="300446" y="0"/>
                  </a:cubicBezTo>
                  <a:cubicBezTo>
                    <a:pt x="368287" y="0"/>
                    <a:pt x="433349" y="26949"/>
                    <a:pt x="481320" y="74920"/>
                  </a:cubicBezTo>
                  <a:close/>
                </a:path>
              </a:pathLst>
            </a:custGeom>
            <a:solidFill>
              <a:srgbClr val="2F4F7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2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5785957" y="7449884"/>
            <a:ext cx="1473343" cy="1473343"/>
          </a:xfrm>
          <a:custGeom>
            <a:avLst/>
            <a:gdLst/>
            <a:ahLst/>
            <a:cxnLst/>
            <a:rect r="r" b="b" t="t" l="l"/>
            <a:pathLst>
              <a:path h="1473343" w="1473343">
                <a:moveTo>
                  <a:pt x="0" y="0"/>
                </a:moveTo>
                <a:lnTo>
                  <a:pt x="1473343" y="0"/>
                </a:lnTo>
                <a:lnTo>
                  <a:pt x="1473343" y="1473343"/>
                </a:lnTo>
                <a:lnTo>
                  <a:pt x="0" y="1473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5917306" y="7581233"/>
            <a:ext cx="1210645" cy="1210645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05954" y="105954"/>
              <a:ext cx="600893" cy="600893"/>
            </a:xfrm>
            <a:custGeom>
              <a:avLst/>
              <a:gdLst/>
              <a:ahLst/>
              <a:cxnLst/>
              <a:rect r="r" b="b" t="t" l="l"/>
              <a:pathLst>
                <a:path h="600893" w="600893">
                  <a:moveTo>
                    <a:pt x="481320" y="74920"/>
                  </a:moveTo>
                  <a:lnTo>
                    <a:pt x="525972" y="119572"/>
                  </a:lnTo>
                  <a:cubicBezTo>
                    <a:pt x="573943" y="167543"/>
                    <a:pt x="600892" y="232605"/>
                    <a:pt x="600892" y="300446"/>
                  </a:cubicBezTo>
                  <a:cubicBezTo>
                    <a:pt x="600892" y="368287"/>
                    <a:pt x="573943" y="433349"/>
                    <a:pt x="525972" y="481320"/>
                  </a:cubicBezTo>
                  <a:lnTo>
                    <a:pt x="481320" y="525972"/>
                  </a:lnTo>
                  <a:cubicBezTo>
                    <a:pt x="433349" y="573943"/>
                    <a:pt x="368287" y="600892"/>
                    <a:pt x="300446" y="600892"/>
                  </a:cubicBezTo>
                  <a:cubicBezTo>
                    <a:pt x="232605" y="600892"/>
                    <a:pt x="167543" y="573943"/>
                    <a:pt x="119572" y="525972"/>
                  </a:cubicBezTo>
                  <a:lnTo>
                    <a:pt x="74920" y="481320"/>
                  </a:lnTo>
                  <a:cubicBezTo>
                    <a:pt x="26949" y="433349"/>
                    <a:pt x="0" y="368287"/>
                    <a:pt x="0" y="300446"/>
                  </a:cubicBezTo>
                  <a:cubicBezTo>
                    <a:pt x="0" y="232605"/>
                    <a:pt x="26949" y="167543"/>
                    <a:pt x="74920" y="119572"/>
                  </a:cubicBezTo>
                  <a:lnTo>
                    <a:pt x="119572" y="74920"/>
                  </a:lnTo>
                  <a:cubicBezTo>
                    <a:pt x="167543" y="26949"/>
                    <a:pt x="232605" y="0"/>
                    <a:pt x="300446" y="0"/>
                  </a:cubicBezTo>
                  <a:cubicBezTo>
                    <a:pt x="368287" y="0"/>
                    <a:pt x="433349" y="26949"/>
                    <a:pt x="481320" y="74920"/>
                  </a:cubicBezTo>
                  <a:close/>
                </a:path>
              </a:pathLst>
            </a:custGeom>
            <a:solidFill>
              <a:srgbClr val="2F4F7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3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1030066" y="3472821"/>
            <a:ext cx="4513362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639"/>
              </a:lnSpc>
              <a:spcBef>
                <a:spcPct val="0"/>
              </a:spcBef>
            </a:pPr>
            <a:r>
              <a:rPr lang="ar-EG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جمع البيانات من منصة </a:t>
            </a: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Kaggle</a:t>
            </a:r>
          </a:p>
          <a:p>
            <a:pPr algn="r" rtl="true">
              <a:lnSpc>
                <a:spcPts val="3639"/>
              </a:lnSpc>
              <a:spcBef>
                <a:spcPct val="0"/>
              </a:spcBef>
            </a:pPr>
            <a:r>
              <a:rPr lang="ar-EG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 (مجموعة مراجعات العملاء العربية)</a:t>
            </a:r>
          </a:p>
          <a:p>
            <a:pPr algn="r" rtl="true">
              <a:lnSpc>
                <a:spcPts val="3639"/>
              </a:lnSpc>
              <a:spcBef>
                <a:spcPct val="0"/>
              </a:spcBef>
            </a:pPr>
            <a:r>
              <a:rPr lang="ar-EG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 </a:t>
            </a:r>
            <a:r>
              <a:rPr lang="ar-EG" sz="2599" u="sng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  <a:hlinkClick r:id="rId6" tooltip="https://www.kaggle.com/datasets/fahdseddik/arabic-company-reviews"/>
                <a:rtl val="true"/>
              </a:rPr>
              <a:t>المصدر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552353" y="5493689"/>
            <a:ext cx="3991074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639"/>
              </a:lnSpc>
              <a:spcBef>
                <a:spcPct val="0"/>
              </a:spcBef>
            </a:pPr>
            <a:r>
              <a:rPr lang="ar-EG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تصنيف البيانات حسب</a:t>
            </a:r>
          </a:p>
          <a:p>
            <a:pPr algn="r" rtl="true">
              <a:lnSpc>
                <a:spcPts val="3639"/>
              </a:lnSpc>
              <a:spcBef>
                <a:spcPct val="0"/>
              </a:spcBef>
            </a:pPr>
            <a:r>
              <a:rPr lang="ar-EG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 المشاعر: إيجابي، سلبي، محايد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71898" y="7514558"/>
            <a:ext cx="4771529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639"/>
              </a:lnSpc>
              <a:spcBef>
                <a:spcPct val="0"/>
              </a:spcBef>
            </a:pPr>
            <a:r>
              <a:rPr lang="ar-EG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التركيز على بيانات شركة</a:t>
            </a:r>
          </a:p>
          <a:p>
            <a:pPr algn="r" rtl="true">
              <a:lnSpc>
                <a:spcPts val="3639"/>
              </a:lnSpc>
              <a:spcBef>
                <a:spcPct val="0"/>
              </a:spcBef>
            </a:pPr>
            <a:r>
              <a:rPr lang="ar-EG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 </a:t>
            </a: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telecom_egypt</a:t>
            </a:r>
            <a:r>
              <a:rPr lang="ar-EG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 لتلبية حاجة العميل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70958" y="3472821"/>
            <a:ext cx="4660602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639"/>
              </a:lnSpc>
              <a:spcBef>
                <a:spcPct val="0"/>
              </a:spcBef>
            </a:pPr>
            <a:r>
              <a:rPr lang="ar-EG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تنظيف البيانات عبر </a:t>
            </a: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Google Colab</a:t>
            </a:r>
          </a:p>
          <a:p>
            <a:pPr algn="just" rtl="true">
              <a:lnSpc>
                <a:spcPts val="3639"/>
              </a:lnSpc>
              <a:spcBef>
                <a:spcPct val="0"/>
              </a:spcBef>
            </a:pPr>
            <a:r>
              <a:rPr lang="ar-EG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 (إزالة التكرار والبيانات الناقصة)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63305" y="5493689"/>
            <a:ext cx="4875907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639"/>
              </a:lnSpc>
              <a:spcBef>
                <a:spcPct val="0"/>
              </a:spcBef>
            </a:pPr>
            <a:r>
              <a:rPr lang="ar-EG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تحليل تكرار المشاعر أظهر أن المشاعر </a:t>
            </a:r>
          </a:p>
          <a:p>
            <a:pPr algn="r" rtl="true">
              <a:lnSpc>
                <a:spcPts val="3639"/>
              </a:lnSpc>
              <a:spcBef>
                <a:spcPct val="0"/>
              </a:spcBef>
            </a:pPr>
            <a:r>
              <a:rPr lang="ar-EG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السلبية هي الأكثر شيوعًا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061977" y="7695700"/>
            <a:ext cx="5977235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639"/>
              </a:lnSpc>
              <a:spcBef>
                <a:spcPct val="0"/>
              </a:spcBef>
            </a:pPr>
            <a:r>
              <a:rPr lang="ar-EG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التصورات البيانية بينت أن المراجعات السلبية </a:t>
            </a:r>
          </a:p>
          <a:p>
            <a:pPr algn="r" rtl="true">
              <a:lnSpc>
                <a:spcPts val="3639"/>
              </a:lnSpc>
              <a:spcBef>
                <a:spcPct val="0"/>
              </a:spcBef>
            </a:pPr>
            <a:r>
              <a:rPr lang="ar-EG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غالبًا أطول، والإيجابية أقصر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-10724139" y="-10421455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2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2285" y="0"/>
            <a:ext cx="4906627" cy="10287000"/>
            <a:chOff x="0" y="0"/>
            <a:chExt cx="129228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22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92280">
                  <a:moveTo>
                    <a:pt x="0" y="0"/>
                  </a:moveTo>
                  <a:lnTo>
                    <a:pt x="1292280" y="0"/>
                  </a:lnTo>
                  <a:lnTo>
                    <a:pt x="12922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9228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91690" y="0"/>
            <a:ext cx="7696310" cy="5791473"/>
          </a:xfrm>
          <a:custGeom>
            <a:avLst/>
            <a:gdLst/>
            <a:ahLst/>
            <a:cxnLst/>
            <a:rect r="r" b="b" t="t" l="l"/>
            <a:pathLst>
              <a:path h="5791473" w="7696310">
                <a:moveTo>
                  <a:pt x="0" y="0"/>
                </a:moveTo>
                <a:lnTo>
                  <a:pt x="7696310" y="0"/>
                </a:lnTo>
                <a:lnTo>
                  <a:pt x="7696310" y="5791473"/>
                </a:lnTo>
                <a:lnTo>
                  <a:pt x="0" y="5791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03119" y="5428582"/>
            <a:ext cx="6741217" cy="5379356"/>
          </a:xfrm>
          <a:custGeom>
            <a:avLst/>
            <a:gdLst/>
            <a:ahLst/>
            <a:cxnLst/>
            <a:rect r="r" b="b" t="t" l="l"/>
            <a:pathLst>
              <a:path h="5379356" w="6741217">
                <a:moveTo>
                  <a:pt x="0" y="0"/>
                </a:moveTo>
                <a:lnTo>
                  <a:pt x="6741217" y="0"/>
                </a:lnTo>
                <a:lnTo>
                  <a:pt x="6741217" y="5379356"/>
                </a:lnTo>
                <a:lnTo>
                  <a:pt x="0" y="5379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3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94342" y="0"/>
            <a:ext cx="4949658" cy="5807473"/>
          </a:xfrm>
          <a:custGeom>
            <a:avLst/>
            <a:gdLst/>
            <a:ahLst/>
            <a:cxnLst/>
            <a:rect r="r" b="b" t="t" l="l"/>
            <a:pathLst>
              <a:path h="5807473" w="4949658">
                <a:moveTo>
                  <a:pt x="0" y="0"/>
                </a:moveTo>
                <a:lnTo>
                  <a:pt x="4949658" y="0"/>
                </a:lnTo>
                <a:lnTo>
                  <a:pt x="4949658" y="5807473"/>
                </a:lnTo>
                <a:lnTo>
                  <a:pt x="0" y="5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2" r="0" b="-50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524403" y="3889375"/>
            <a:ext cx="5097869" cy="259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0"/>
              </a:lnSpc>
            </a:pPr>
            <a:r>
              <a:rPr lang="ar-EG" sz="5300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  <a:rtl val="true"/>
              </a:rPr>
              <a:t>عرض</a:t>
            </a:r>
          </a:p>
          <a:p>
            <a:pPr algn="ctr">
              <a:lnSpc>
                <a:spcPts val="6890"/>
              </a:lnSpc>
            </a:pPr>
            <a:r>
              <a:rPr lang="en-US" b="true" sz="530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 </a:t>
            </a:r>
            <a:r>
              <a:rPr lang="ar-EG" b="true" sz="530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  <a:rtl val="true"/>
              </a:rPr>
              <a:t>تحليل</a:t>
            </a:r>
          </a:p>
          <a:p>
            <a:pPr algn="ctr">
              <a:lnSpc>
                <a:spcPts val="6890"/>
              </a:lnSpc>
            </a:pPr>
            <a:r>
              <a:rPr lang="en-US" b="true" sz="530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 </a:t>
            </a:r>
            <a:r>
              <a:rPr lang="ar-EG" b="true" sz="530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  <a:rtl val="true"/>
              </a:rPr>
              <a:t>البيانات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722914"/>
            <a:ext cx="15945277" cy="1150366"/>
            <a:chOff x="0" y="0"/>
            <a:chExt cx="4199579" cy="3029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99579" cy="302977"/>
            </a:xfrm>
            <a:custGeom>
              <a:avLst/>
              <a:gdLst/>
              <a:ahLst/>
              <a:cxnLst/>
              <a:rect r="r" b="b" t="t" l="l"/>
              <a:pathLst>
                <a:path h="302977" w="4199579">
                  <a:moveTo>
                    <a:pt x="48553" y="0"/>
                  </a:moveTo>
                  <a:lnTo>
                    <a:pt x="4151026" y="0"/>
                  </a:lnTo>
                  <a:cubicBezTo>
                    <a:pt x="4163903" y="0"/>
                    <a:pt x="4176253" y="5115"/>
                    <a:pt x="4185358" y="14221"/>
                  </a:cubicBezTo>
                  <a:cubicBezTo>
                    <a:pt x="4194464" y="23326"/>
                    <a:pt x="4199579" y="35676"/>
                    <a:pt x="4199579" y="48553"/>
                  </a:cubicBezTo>
                  <a:lnTo>
                    <a:pt x="4199579" y="254424"/>
                  </a:lnTo>
                  <a:cubicBezTo>
                    <a:pt x="4199579" y="281239"/>
                    <a:pt x="4177842" y="302977"/>
                    <a:pt x="4151026" y="302977"/>
                  </a:cubicBezTo>
                  <a:lnTo>
                    <a:pt x="48553" y="302977"/>
                  </a:lnTo>
                  <a:cubicBezTo>
                    <a:pt x="35676" y="302977"/>
                    <a:pt x="23326" y="297862"/>
                    <a:pt x="14221" y="288756"/>
                  </a:cubicBezTo>
                  <a:cubicBezTo>
                    <a:pt x="5115" y="279651"/>
                    <a:pt x="0" y="267301"/>
                    <a:pt x="0" y="254424"/>
                  </a:cubicBezTo>
                  <a:lnTo>
                    <a:pt x="0" y="48553"/>
                  </a:lnTo>
                  <a:cubicBezTo>
                    <a:pt x="0" y="35676"/>
                    <a:pt x="5115" y="23326"/>
                    <a:pt x="14221" y="14221"/>
                  </a:cubicBezTo>
                  <a:cubicBezTo>
                    <a:pt x="23326" y="5115"/>
                    <a:pt x="35676" y="0"/>
                    <a:pt x="4855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199579" cy="369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rtl="true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1</a:t>
              </a:r>
              <a:r>
                <a:rPr lang="ar-EG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  <a:rtl val="true"/>
                </a:rPr>
                <a:t>. إعداد البيانات للنموذج:</a:t>
              </a:r>
            </a:p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</a:t>
              </a:r>
              <a:r>
                <a:rPr lang="ar-EG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  <a:rtl val="true"/>
                </a:rPr>
                <a:t>معالجة النصوص العربية باستخدام</a:t>
              </a: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ArabertPreprocessor </a:t>
              </a:r>
              <a:r>
                <a:rPr lang="ar-EG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  <a:rtl val="true"/>
                </a:rPr>
                <a:t>وترميز المشاعر</a:t>
              </a: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143500"/>
            <a:ext cx="15945277" cy="1150366"/>
            <a:chOff x="0" y="0"/>
            <a:chExt cx="4199579" cy="3029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99579" cy="302977"/>
            </a:xfrm>
            <a:custGeom>
              <a:avLst/>
              <a:gdLst/>
              <a:ahLst/>
              <a:cxnLst/>
              <a:rect r="r" b="b" t="t" l="l"/>
              <a:pathLst>
                <a:path h="302977" w="4199579">
                  <a:moveTo>
                    <a:pt x="48553" y="0"/>
                  </a:moveTo>
                  <a:lnTo>
                    <a:pt x="4151026" y="0"/>
                  </a:lnTo>
                  <a:cubicBezTo>
                    <a:pt x="4163903" y="0"/>
                    <a:pt x="4176253" y="5115"/>
                    <a:pt x="4185358" y="14221"/>
                  </a:cubicBezTo>
                  <a:cubicBezTo>
                    <a:pt x="4194464" y="23326"/>
                    <a:pt x="4199579" y="35676"/>
                    <a:pt x="4199579" y="48553"/>
                  </a:cubicBezTo>
                  <a:lnTo>
                    <a:pt x="4199579" y="254424"/>
                  </a:lnTo>
                  <a:cubicBezTo>
                    <a:pt x="4199579" y="281239"/>
                    <a:pt x="4177842" y="302977"/>
                    <a:pt x="4151026" y="302977"/>
                  </a:cubicBezTo>
                  <a:lnTo>
                    <a:pt x="48553" y="302977"/>
                  </a:lnTo>
                  <a:cubicBezTo>
                    <a:pt x="35676" y="302977"/>
                    <a:pt x="23326" y="297862"/>
                    <a:pt x="14221" y="288756"/>
                  </a:cubicBezTo>
                  <a:cubicBezTo>
                    <a:pt x="5115" y="279651"/>
                    <a:pt x="0" y="267301"/>
                    <a:pt x="0" y="254424"/>
                  </a:cubicBezTo>
                  <a:lnTo>
                    <a:pt x="0" y="48553"/>
                  </a:lnTo>
                  <a:cubicBezTo>
                    <a:pt x="0" y="35676"/>
                    <a:pt x="5115" y="23326"/>
                    <a:pt x="14221" y="14221"/>
                  </a:cubicBezTo>
                  <a:cubicBezTo>
                    <a:pt x="23326" y="5115"/>
                    <a:pt x="35676" y="0"/>
                    <a:pt x="4855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199579" cy="369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rtl="true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2</a:t>
              </a:r>
              <a:r>
                <a:rPr lang="ar-EG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  <a:rtl val="true"/>
                </a:rPr>
                <a:t>. إعداد النموذج والتدريب:</a:t>
              </a:r>
            </a:p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</a:t>
              </a:r>
              <a:r>
                <a:rPr lang="ar-EG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  <a:rtl val="true"/>
                </a:rPr>
                <a:t>استخدام نموذج</a:t>
              </a: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BERT (arabertv2) </a:t>
              </a:r>
              <a:r>
                <a:rPr lang="ar-EG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  <a:rtl val="true"/>
                </a:rPr>
                <a:t>مع طبقة تصنيف مخصصة</a:t>
              </a: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560566"/>
            <a:ext cx="15945277" cy="1150366"/>
            <a:chOff x="0" y="0"/>
            <a:chExt cx="4199579" cy="3029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99579" cy="302977"/>
            </a:xfrm>
            <a:custGeom>
              <a:avLst/>
              <a:gdLst/>
              <a:ahLst/>
              <a:cxnLst/>
              <a:rect r="r" b="b" t="t" l="l"/>
              <a:pathLst>
                <a:path h="302977" w="4199579">
                  <a:moveTo>
                    <a:pt x="48553" y="0"/>
                  </a:moveTo>
                  <a:lnTo>
                    <a:pt x="4151026" y="0"/>
                  </a:lnTo>
                  <a:cubicBezTo>
                    <a:pt x="4163903" y="0"/>
                    <a:pt x="4176253" y="5115"/>
                    <a:pt x="4185358" y="14221"/>
                  </a:cubicBezTo>
                  <a:cubicBezTo>
                    <a:pt x="4194464" y="23326"/>
                    <a:pt x="4199579" y="35676"/>
                    <a:pt x="4199579" y="48553"/>
                  </a:cubicBezTo>
                  <a:lnTo>
                    <a:pt x="4199579" y="254424"/>
                  </a:lnTo>
                  <a:cubicBezTo>
                    <a:pt x="4199579" y="281239"/>
                    <a:pt x="4177842" y="302977"/>
                    <a:pt x="4151026" y="302977"/>
                  </a:cubicBezTo>
                  <a:lnTo>
                    <a:pt x="48553" y="302977"/>
                  </a:lnTo>
                  <a:cubicBezTo>
                    <a:pt x="35676" y="302977"/>
                    <a:pt x="23326" y="297862"/>
                    <a:pt x="14221" y="288756"/>
                  </a:cubicBezTo>
                  <a:cubicBezTo>
                    <a:pt x="5115" y="279651"/>
                    <a:pt x="0" y="267301"/>
                    <a:pt x="0" y="254424"/>
                  </a:cubicBezTo>
                  <a:lnTo>
                    <a:pt x="0" y="48553"/>
                  </a:lnTo>
                  <a:cubicBezTo>
                    <a:pt x="0" y="35676"/>
                    <a:pt x="5115" y="23326"/>
                    <a:pt x="14221" y="14221"/>
                  </a:cubicBezTo>
                  <a:cubicBezTo>
                    <a:pt x="23326" y="5115"/>
                    <a:pt x="35676" y="0"/>
                    <a:pt x="4855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4199579" cy="369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rtl="true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3</a:t>
              </a:r>
              <a:r>
                <a:rPr lang="ar-EG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  <a:rtl val="true"/>
                </a:rPr>
                <a:t>. التقييم والنتائج:</a:t>
              </a:r>
            </a:p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</a:t>
              </a:r>
              <a:r>
                <a:rPr lang="ar-EG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  <a:rtl val="true"/>
                </a:rPr>
                <a:t>تدريب النموذج على بيانات مصنفة بدقة وصلت إلى %</a:t>
              </a: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90.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56733" y="-577596"/>
            <a:ext cx="19201466" cy="3871885"/>
            <a:chOff x="0" y="0"/>
            <a:chExt cx="5057176" cy="10197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57176" cy="1019756"/>
            </a:xfrm>
            <a:custGeom>
              <a:avLst/>
              <a:gdLst/>
              <a:ahLst/>
              <a:cxnLst/>
              <a:rect r="r" b="b" t="t" l="l"/>
              <a:pathLst>
                <a:path h="1019756" w="5057176">
                  <a:moveTo>
                    <a:pt x="40319" y="0"/>
                  </a:moveTo>
                  <a:lnTo>
                    <a:pt x="5016857" y="0"/>
                  </a:lnTo>
                  <a:cubicBezTo>
                    <a:pt x="5039125" y="0"/>
                    <a:pt x="5057176" y="18052"/>
                    <a:pt x="5057176" y="40319"/>
                  </a:cubicBezTo>
                  <a:lnTo>
                    <a:pt x="5057176" y="979436"/>
                  </a:lnTo>
                  <a:cubicBezTo>
                    <a:pt x="5057176" y="990130"/>
                    <a:pt x="5052928" y="1000385"/>
                    <a:pt x="5045367" y="1007946"/>
                  </a:cubicBezTo>
                  <a:cubicBezTo>
                    <a:pt x="5037806" y="1015508"/>
                    <a:pt x="5027550" y="1019756"/>
                    <a:pt x="5016857" y="1019756"/>
                  </a:cubicBezTo>
                  <a:lnTo>
                    <a:pt x="40319" y="1019756"/>
                  </a:lnTo>
                  <a:cubicBezTo>
                    <a:pt x="29626" y="1019756"/>
                    <a:pt x="19371" y="1015508"/>
                    <a:pt x="11809" y="1007946"/>
                  </a:cubicBezTo>
                  <a:cubicBezTo>
                    <a:pt x="4248" y="1000385"/>
                    <a:pt x="0" y="990130"/>
                    <a:pt x="0" y="979436"/>
                  </a:cubicBezTo>
                  <a:lnTo>
                    <a:pt x="0" y="40319"/>
                  </a:lnTo>
                  <a:cubicBezTo>
                    <a:pt x="0" y="29626"/>
                    <a:pt x="4248" y="19371"/>
                    <a:pt x="11809" y="11809"/>
                  </a:cubicBezTo>
                  <a:cubicBezTo>
                    <a:pt x="19371" y="4248"/>
                    <a:pt x="29626" y="0"/>
                    <a:pt x="40319" y="0"/>
                  </a:cubicBezTo>
                  <a:close/>
                </a:path>
              </a:pathLst>
            </a:custGeom>
            <a:solidFill>
              <a:srgbClr val="F4F4F4">
                <a:alpha val="84706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057176" cy="1086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751154" y="494965"/>
            <a:ext cx="6500368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099"/>
              </a:lnSpc>
            </a:pPr>
            <a:r>
              <a:rPr lang="ar-EG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  <a:rtl val="true"/>
              </a:rPr>
              <a:t>منهجية الذكاء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93816" y="1558590"/>
            <a:ext cx="6500368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099"/>
              </a:lnSpc>
            </a:pPr>
            <a:r>
              <a:rPr lang="ar-EG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  <a:rtl val="true"/>
              </a:rPr>
              <a:t>الاصطناعي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973977" y="8135859"/>
            <a:ext cx="1314023" cy="1314023"/>
          </a:xfrm>
          <a:custGeom>
            <a:avLst/>
            <a:gdLst/>
            <a:ahLst/>
            <a:cxnLst/>
            <a:rect r="r" b="b" t="t" l="l"/>
            <a:pathLst>
              <a:path h="1314023" w="1314023">
                <a:moveTo>
                  <a:pt x="0" y="0"/>
                </a:moveTo>
                <a:lnTo>
                  <a:pt x="1314023" y="0"/>
                </a:lnTo>
                <a:lnTo>
                  <a:pt x="1314023" y="1314023"/>
                </a:lnTo>
                <a:lnTo>
                  <a:pt x="0" y="1314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28700" y="7977632"/>
            <a:ext cx="15945277" cy="1680591"/>
            <a:chOff x="0" y="0"/>
            <a:chExt cx="4199579" cy="4426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199579" cy="442625"/>
            </a:xfrm>
            <a:custGeom>
              <a:avLst/>
              <a:gdLst/>
              <a:ahLst/>
              <a:cxnLst/>
              <a:rect r="r" b="b" t="t" l="l"/>
              <a:pathLst>
                <a:path h="442625" w="4199579">
                  <a:moveTo>
                    <a:pt x="48553" y="0"/>
                  </a:moveTo>
                  <a:lnTo>
                    <a:pt x="4151026" y="0"/>
                  </a:lnTo>
                  <a:cubicBezTo>
                    <a:pt x="4163903" y="0"/>
                    <a:pt x="4176253" y="5115"/>
                    <a:pt x="4185358" y="14221"/>
                  </a:cubicBezTo>
                  <a:cubicBezTo>
                    <a:pt x="4194464" y="23326"/>
                    <a:pt x="4199579" y="35676"/>
                    <a:pt x="4199579" y="48553"/>
                  </a:cubicBezTo>
                  <a:lnTo>
                    <a:pt x="4199579" y="394072"/>
                  </a:lnTo>
                  <a:cubicBezTo>
                    <a:pt x="4199579" y="406949"/>
                    <a:pt x="4194464" y="419298"/>
                    <a:pt x="4185358" y="428404"/>
                  </a:cubicBezTo>
                  <a:cubicBezTo>
                    <a:pt x="4176253" y="437509"/>
                    <a:pt x="4163903" y="442625"/>
                    <a:pt x="4151026" y="442625"/>
                  </a:cubicBezTo>
                  <a:lnTo>
                    <a:pt x="48553" y="442625"/>
                  </a:lnTo>
                  <a:cubicBezTo>
                    <a:pt x="21738" y="442625"/>
                    <a:pt x="0" y="420887"/>
                    <a:pt x="0" y="394072"/>
                  </a:cubicBezTo>
                  <a:lnTo>
                    <a:pt x="0" y="48553"/>
                  </a:lnTo>
                  <a:cubicBezTo>
                    <a:pt x="0" y="35676"/>
                    <a:pt x="5115" y="23326"/>
                    <a:pt x="14221" y="14221"/>
                  </a:cubicBezTo>
                  <a:cubicBezTo>
                    <a:pt x="23326" y="5115"/>
                    <a:pt x="35676" y="0"/>
                    <a:pt x="48553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4199579" cy="50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rtl="true">
                <a:lnSpc>
                  <a:spcPts val="4199"/>
                </a:lnSpc>
              </a:pP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3</a:t>
              </a:r>
              <a:r>
                <a:rPr lang="ar-EG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  <a:rtl val="true"/>
                </a:rPr>
                <a:t>. التقييم والنتائج:</a:t>
              </a:r>
            </a:p>
            <a:p>
              <a:pPr algn="ctr" rtl="true">
                <a:lnSpc>
                  <a:spcPts val="4199"/>
                </a:lnSpc>
              </a:pPr>
              <a:r>
                <a:rPr lang="ar-EG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  <a:rtl val="true"/>
                </a:rPr>
                <a:t>يعمل على أجهزة بذاكرة </a:t>
              </a: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RAM</a:t>
              </a:r>
              <a:r>
                <a:rPr lang="ar-EG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  <a:rtl val="true"/>
                </a:rPr>
                <a:t> بين </a:t>
              </a: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4</a:t>
              </a:r>
              <a:r>
                <a:rPr lang="ar-EG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  <a:rtl val="true"/>
                </a:rPr>
                <a:t> و</a:t>
              </a: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8</a:t>
              </a:r>
              <a:r>
                <a:rPr lang="ar-EG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  <a:rtl val="true"/>
                </a:rPr>
                <a:t> جيجابايت، ووقت استدلال </a:t>
              </a:r>
              <a:r>
                <a:rPr lang="en-US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1.3</a:t>
              </a:r>
              <a:r>
                <a:rPr lang="ar-EG" b="true" sz="2999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  <a:rtl val="true"/>
                </a:rPr>
                <a:t> ثانية لكل مدخل، بدون الحاجة لأجهزة متقدمة.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537079" y="-2561595"/>
            <a:ext cx="10053958" cy="14219510"/>
            <a:chOff x="0" y="0"/>
            <a:chExt cx="2647956" cy="37450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47956" cy="3745056"/>
            </a:xfrm>
            <a:custGeom>
              <a:avLst/>
              <a:gdLst/>
              <a:ahLst/>
              <a:cxnLst/>
              <a:rect r="r" b="b" t="t" l="l"/>
              <a:pathLst>
                <a:path h="3745056" w="2647956">
                  <a:moveTo>
                    <a:pt x="77004" y="0"/>
                  </a:moveTo>
                  <a:lnTo>
                    <a:pt x="2570952" y="0"/>
                  </a:lnTo>
                  <a:cubicBezTo>
                    <a:pt x="2591375" y="0"/>
                    <a:pt x="2610961" y="8113"/>
                    <a:pt x="2625402" y="22554"/>
                  </a:cubicBezTo>
                  <a:cubicBezTo>
                    <a:pt x="2639843" y="36995"/>
                    <a:pt x="2647956" y="56581"/>
                    <a:pt x="2647956" y="77004"/>
                  </a:cubicBezTo>
                  <a:lnTo>
                    <a:pt x="2647956" y="3668052"/>
                  </a:lnTo>
                  <a:cubicBezTo>
                    <a:pt x="2647956" y="3688475"/>
                    <a:pt x="2639843" y="3708061"/>
                    <a:pt x="2625402" y="3722503"/>
                  </a:cubicBezTo>
                  <a:cubicBezTo>
                    <a:pt x="2610961" y="3736944"/>
                    <a:pt x="2591375" y="3745056"/>
                    <a:pt x="2570952" y="3745056"/>
                  </a:cubicBezTo>
                  <a:lnTo>
                    <a:pt x="77004" y="3745056"/>
                  </a:lnTo>
                  <a:cubicBezTo>
                    <a:pt x="56581" y="3745056"/>
                    <a:pt x="36995" y="3736944"/>
                    <a:pt x="22554" y="3722503"/>
                  </a:cubicBezTo>
                  <a:cubicBezTo>
                    <a:pt x="8113" y="3708061"/>
                    <a:pt x="0" y="3688475"/>
                    <a:pt x="0" y="3668052"/>
                  </a:cubicBezTo>
                  <a:lnTo>
                    <a:pt x="0" y="77004"/>
                  </a:lnTo>
                  <a:cubicBezTo>
                    <a:pt x="0" y="56581"/>
                    <a:pt x="8113" y="36995"/>
                    <a:pt x="22554" y="22554"/>
                  </a:cubicBezTo>
                  <a:cubicBezTo>
                    <a:pt x="36995" y="8113"/>
                    <a:pt x="56581" y="0"/>
                    <a:pt x="77004" y="0"/>
                  </a:cubicBezTo>
                  <a:close/>
                </a:path>
              </a:pathLst>
            </a:custGeom>
            <a:solidFill>
              <a:srgbClr val="F4F4F4">
                <a:alpha val="27843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2647956" cy="3811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33203" y="967874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1925" y="152400"/>
            <a:ext cx="18288000" cy="2796302"/>
            <a:chOff x="0" y="0"/>
            <a:chExt cx="24384000" cy="372840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>
              <a:alphaModFix amt="14000"/>
            </a:blip>
            <a:srcRect l="0" t="31941" r="0" b="45108"/>
            <a:stretch>
              <a:fillRect/>
            </a:stretch>
          </p:blipFill>
          <p:spPr>
            <a:xfrm flipH="false" flipV="false">
              <a:off x="0" y="0"/>
              <a:ext cx="24384000" cy="372840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0" y="2948702"/>
            <a:ext cx="18288000" cy="7487241"/>
            <a:chOff x="0" y="0"/>
            <a:chExt cx="4816593" cy="19719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971948"/>
            </a:xfrm>
            <a:custGeom>
              <a:avLst/>
              <a:gdLst/>
              <a:ahLst/>
              <a:cxnLst/>
              <a:rect r="r" b="b" t="t" l="l"/>
              <a:pathLst>
                <a:path h="19719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71948"/>
                  </a:lnTo>
                  <a:lnTo>
                    <a:pt x="0" y="197194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4816593" cy="2038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485603" y="-9573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2008" y="4647802"/>
            <a:ext cx="8721613" cy="4592332"/>
          </a:xfrm>
          <a:custGeom>
            <a:avLst/>
            <a:gdLst/>
            <a:ahLst/>
            <a:cxnLst/>
            <a:rect r="r" b="b" t="t" l="l"/>
            <a:pathLst>
              <a:path h="4592332" w="8721613">
                <a:moveTo>
                  <a:pt x="0" y="0"/>
                </a:moveTo>
                <a:lnTo>
                  <a:pt x="8721613" y="0"/>
                </a:lnTo>
                <a:lnTo>
                  <a:pt x="8721613" y="4592332"/>
                </a:lnTo>
                <a:lnTo>
                  <a:pt x="0" y="45923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7" r="0" b="-32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29686" y="4647802"/>
            <a:ext cx="8637935" cy="4610498"/>
          </a:xfrm>
          <a:custGeom>
            <a:avLst/>
            <a:gdLst/>
            <a:ahLst/>
            <a:cxnLst/>
            <a:rect r="r" b="b" t="t" l="l"/>
            <a:pathLst>
              <a:path h="4610498" w="8637935">
                <a:moveTo>
                  <a:pt x="0" y="0"/>
                </a:moveTo>
                <a:lnTo>
                  <a:pt x="8637935" y="0"/>
                </a:lnTo>
                <a:lnTo>
                  <a:pt x="8637935" y="4610498"/>
                </a:lnTo>
                <a:lnTo>
                  <a:pt x="0" y="46104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86222" y="991510"/>
            <a:ext cx="10886928" cy="1122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8970"/>
              </a:lnSpc>
            </a:pPr>
            <a:r>
              <a:rPr lang="ar-EG" b="true" sz="690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  <a:rtl val="true"/>
              </a:rPr>
              <a:t>أدوات بناء الواجهة الأمامية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71824" y="3320177"/>
            <a:ext cx="13849152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React + Tailwind CSS (</a:t>
            </a:r>
            <a:r>
              <a:rPr lang="ar-EG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الفرونت</a:t>
            </a: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)، Node.js + TypeScript (</a:t>
            </a:r>
            <a:r>
              <a:rPr lang="ar-EG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الباك</a:t>
            </a: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)، FastAPI (</a:t>
            </a:r>
            <a:r>
              <a:rPr lang="ar-EG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  <a:rtl val="true"/>
              </a:rPr>
              <a:t>لنموذج الذكاء الاصطناعي</a:t>
            </a: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).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29012" y="759912"/>
            <a:ext cx="13991465" cy="1803166"/>
            <a:chOff x="0" y="0"/>
            <a:chExt cx="18655286" cy="240422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76200"/>
              <a:ext cx="18655286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9099"/>
                </a:lnSpc>
              </a:pPr>
              <a:r>
                <a:rPr lang="ar-EG" b="true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  <a:rtl val="true"/>
                </a:rPr>
                <a:t>منتجنا </a:t>
              </a:r>
              <a:r>
                <a:rPr lang="ar-EG" b="true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  <a:rtl val="true"/>
                </a:rPr>
                <a:t>النهائي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16000"/>
              <a:ext cx="18655286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747383" y="256307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74715" y="5714842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6812" r="0" b="3426"/>
          <a:stretch>
            <a:fillRect/>
          </a:stretch>
        </p:blipFill>
        <p:spPr>
          <a:xfrm flipH="false" flipV="false" rot="0">
            <a:off x="1783565" y="2182242"/>
            <a:ext cx="14882359" cy="7514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DAGqQlqatwg</dc:identifier>
  <dcterms:modified xsi:type="dcterms:W3CDTF">2011-08-01T06:04:30Z</dcterms:modified>
  <cp:revision>1</cp:revision>
  <dc:title>Copy of Company Profile Presentation</dc:title>
</cp:coreProperties>
</file>